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56" r:id="rId2"/>
    <p:sldId id="294" r:id="rId3"/>
    <p:sldId id="295" r:id="rId4"/>
    <p:sldId id="284" r:id="rId5"/>
    <p:sldId id="296" r:id="rId6"/>
    <p:sldId id="297" r:id="rId7"/>
    <p:sldId id="287" r:id="rId8"/>
    <p:sldId id="288" r:id="rId9"/>
    <p:sldId id="289" r:id="rId10"/>
    <p:sldId id="290" r:id="rId11"/>
    <p:sldId id="298" r:id="rId12"/>
    <p:sldId id="291" r:id="rId13"/>
    <p:sldId id="283" r:id="rId14"/>
    <p:sldId id="282" r:id="rId15"/>
    <p:sldId id="299" r:id="rId16"/>
  </p:sldIdLst>
  <p:sldSz cx="9144000" cy="6858000" type="screen4x3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99FF"/>
    <a:srgbClr val="CCFF66"/>
    <a:srgbClr val="99CCFF"/>
    <a:srgbClr val="96FF75"/>
    <a:srgbClr val="66FF33"/>
    <a:srgbClr val="00FFCC"/>
    <a:srgbClr val="FF85C2"/>
    <a:srgbClr val="FF33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71" autoAdjust="0"/>
    <p:restoredTop sz="94660"/>
  </p:normalViewPr>
  <p:slideViewPr>
    <p:cSldViewPr>
      <p:cViewPr varScale="1">
        <p:scale>
          <a:sx n="82" d="100"/>
          <a:sy n="82" d="100"/>
        </p:scale>
        <p:origin x="-114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7"/>
          <p:cNvSpPr>
            <a:spLocks noChangeArrowheads="1"/>
          </p:cNvSpPr>
          <p:nvPr/>
        </p:nvSpPr>
        <p:spPr bwMode="auto">
          <a:xfrm>
            <a:off x="685800" y="2393950"/>
            <a:ext cx="7772400" cy="109538"/>
          </a:xfrm>
          <a:custGeom>
            <a:avLst/>
            <a:gdLst>
              <a:gd name="T0" fmla="*/ 0 w 1000"/>
              <a:gd name="T1" fmla="*/ 0 h 1000"/>
              <a:gd name="T2" fmla="*/ 618 w 1000"/>
              <a:gd name="T3" fmla="*/ 0 h 1000"/>
              <a:gd name="T4" fmla="*/ 618 w 1000"/>
              <a:gd name="T5" fmla="*/ 1000 h 1000"/>
              <a:gd name="T6" fmla="*/ 0 w 1000"/>
              <a:gd name="T7" fmla="*/ 1000 h 1000"/>
              <a:gd name="T8" fmla="*/ 0 w 1000"/>
              <a:gd name="T9" fmla="*/ 0 h 1000"/>
              <a:gd name="T10" fmla="*/ 1000 w 1000"/>
              <a:gd name="T11" fmla="*/ 0 h 10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000" h="1000" stroke="0">
                <a:moveTo>
                  <a:pt x="0" y="0"/>
                </a:moveTo>
                <a:lnTo>
                  <a:pt x="618" y="0"/>
                </a:lnTo>
                <a:lnTo>
                  <a:pt x="618" y="1000"/>
                </a:lnTo>
                <a:lnTo>
                  <a:pt x="0" y="1000"/>
                </a:lnTo>
                <a:lnTo>
                  <a:pt x="0" y="0"/>
                </a:lnTo>
                <a:close/>
              </a:path>
              <a:path w="1000" h="1000">
                <a:moveTo>
                  <a:pt x="0" y="0"/>
                </a:moveTo>
                <a:lnTo>
                  <a:pt x="1000" y="0"/>
                </a:lnTo>
              </a:path>
            </a:pathLst>
          </a:custGeom>
          <a:solidFill>
            <a:schemeClr val="accent2"/>
          </a:solidFill>
          <a:ln w="9525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741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990600"/>
            <a:ext cx="7772400" cy="1371600"/>
          </a:xfrm>
        </p:spPr>
        <p:txBody>
          <a:bodyPr/>
          <a:lstStyle>
            <a:lvl1pPr>
              <a:defRPr sz="4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47800" y="3429000"/>
            <a:ext cx="7010400" cy="16002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800"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FA2EF4E8-0505-477E-9B7A-9317195B6858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04218D9-16CF-4755-BCDF-61189784BF04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C327F50-3D37-40BA-A8F6-9B11490662E3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66738" y="1752600"/>
            <a:ext cx="39243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3438" y="1752600"/>
            <a:ext cx="39243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A67B4B2-9B6D-405F-98C0-ED29190418DB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A438330-FAA6-45B3-BAC9-C733E359F842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271C20A-3B21-4025-8FBE-0E6264D547EE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14392BB-2812-47E2-B070-195EB26EAD5E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996200A-34B7-4FCD-8A9F-ED4A7852F1AA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3B6D19A-7147-4CAB-8BE4-F4241979E344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A27BFAA-C7D9-4FA9-985B-5CE5DCAA3D56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73838" y="304800"/>
            <a:ext cx="2001837" cy="5715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66738" y="304800"/>
            <a:ext cx="5854700" cy="57150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F82B7AB-3820-430F-BEA3-32B39C7133E0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4675" y="304800"/>
            <a:ext cx="8001000" cy="1216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566738" y="1752600"/>
            <a:ext cx="3924300" cy="4267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3438" y="1752600"/>
            <a:ext cx="3924300" cy="4267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22FDEC8-4210-42D0-B87F-ABDE0C6B5AD3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4675" y="304800"/>
            <a:ext cx="8001000" cy="1216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66738" y="1752600"/>
            <a:ext cx="3924300" cy="4267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3438" y="1752600"/>
            <a:ext cx="3924300" cy="20574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643438" y="3962400"/>
            <a:ext cx="3924300" cy="20574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EA3ECA9-2275-41CA-9DB1-1925915AD2BD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4675" y="304800"/>
            <a:ext cx="8001000" cy="1216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566738" y="1752600"/>
            <a:ext cx="3924300" cy="4267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3438" y="1752600"/>
            <a:ext cx="3924300" cy="20574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643438" y="3962400"/>
            <a:ext cx="3924300" cy="20574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D9419A5-ECF6-430D-AC4D-5BDC951131C1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566738" y="304800"/>
            <a:ext cx="8008937" cy="5715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C0EF33F-66B8-42AC-9A3C-7620BED804C0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74675" y="304800"/>
            <a:ext cx="8001000" cy="1216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66738" y="1752600"/>
            <a:ext cx="8001000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AutoShape 4"/>
          <p:cNvSpPr>
            <a:spLocks noChangeArrowheads="1"/>
          </p:cNvSpPr>
          <p:nvPr/>
        </p:nvSpPr>
        <p:spPr bwMode="auto">
          <a:xfrm>
            <a:off x="609600" y="1566863"/>
            <a:ext cx="7958138" cy="109537"/>
          </a:xfrm>
          <a:custGeom>
            <a:avLst/>
            <a:gdLst>
              <a:gd name="T0" fmla="*/ 0 w 1000"/>
              <a:gd name="T1" fmla="*/ 0 h 1000"/>
              <a:gd name="T2" fmla="*/ 585 w 1000"/>
              <a:gd name="T3" fmla="*/ 0 h 1000"/>
              <a:gd name="T4" fmla="*/ 585 w 1000"/>
              <a:gd name="T5" fmla="*/ 1000 h 1000"/>
              <a:gd name="T6" fmla="*/ 0 w 1000"/>
              <a:gd name="T7" fmla="*/ 1000 h 1000"/>
              <a:gd name="T8" fmla="*/ 0 w 1000"/>
              <a:gd name="T9" fmla="*/ 0 h 1000"/>
              <a:gd name="T10" fmla="*/ 1000 w 1000"/>
              <a:gd name="T11" fmla="*/ 0 h 10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000" h="1000" stroke="0">
                <a:moveTo>
                  <a:pt x="0" y="0"/>
                </a:moveTo>
                <a:lnTo>
                  <a:pt x="585" y="0"/>
                </a:lnTo>
                <a:lnTo>
                  <a:pt x="585" y="1000"/>
                </a:lnTo>
                <a:lnTo>
                  <a:pt x="0" y="1000"/>
                </a:lnTo>
                <a:lnTo>
                  <a:pt x="0" y="0"/>
                </a:lnTo>
                <a:close/>
              </a:path>
              <a:path w="1000" h="1000">
                <a:moveTo>
                  <a:pt x="0" y="0"/>
                </a:moveTo>
                <a:lnTo>
                  <a:pt x="1000" y="0"/>
                </a:lnTo>
              </a:path>
            </a:pathLst>
          </a:custGeom>
          <a:solidFill>
            <a:schemeClr val="accent2"/>
          </a:solidFill>
          <a:ln w="9525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029" name="Line 5"/>
          <p:cNvSpPr>
            <a:spLocks noChangeShapeType="1"/>
          </p:cNvSpPr>
          <p:nvPr/>
        </p:nvSpPr>
        <p:spPr bwMode="auto">
          <a:xfrm flipV="1">
            <a:off x="609600" y="6172200"/>
            <a:ext cx="7924800" cy="0"/>
          </a:xfrm>
          <a:prstGeom prst="line">
            <a:avLst/>
          </a:prstGeom>
          <a:noFill/>
          <a:ln w="3175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6390" name="Rectangle 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1981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6391" name="Rectangle 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6392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1981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EC38338D-8CAB-4B7E-86BE-EB075BC9ED6D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  <p:sldLayoutId id="2147483690" r:id="rId10"/>
    <p:sldLayoutId id="2147483691" r:id="rId11"/>
    <p:sldLayoutId id="2147483692" r:id="rId12"/>
    <p:sldLayoutId id="2147483693" r:id="rId13"/>
    <p:sldLayoutId id="2147483694" r:id="rId14"/>
    <p:sldLayoutId id="2147483695" r:id="rId15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9pPr>
    </p:titleStyle>
    <p:bodyStyle>
      <a:lvl1pPr marL="469900" indent="-4699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o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908050" indent="-4365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n"/>
        <a:defRPr sz="2600">
          <a:solidFill>
            <a:schemeClr val="tx1"/>
          </a:solidFill>
          <a:latin typeface="+mn-lt"/>
        </a:defRPr>
      </a:lvl2pPr>
      <a:lvl3pPr marL="1304925" indent="-395288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o"/>
        <a:defRPr sz="2300">
          <a:solidFill>
            <a:schemeClr val="tx1"/>
          </a:solidFill>
          <a:latin typeface="+mn-lt"/>
        </a:defRPr>
      </a:lvl3pPr>
      <a:lvl4pPr marL="1693863" indent="-3873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4pPr>
      <a:lvl5pPr marL="2093913" indent="-398463" algn="l" rtl="0" eaLnBrk="0" fontAlgn="base" hangingPunct="0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5511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30083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4655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9227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833688" y="3616325"/>
            <a:ext cx="6100762" cy="3240088"/>
          </a:xfrm>
        </p:spPr>
        <p:txBody>
          <a:bodyPr/>
          <a:lstStyle/>
          <a:p>
            <a:pPr eaLnBrk="1" hangingPunct="1"/>
            <a:r>
              <a:rPr lang="ru-RU" altLang="ru-RU" sz="2400" b="1" smtClean="0">
                <a:latin typeface="Times New Roman" pitchFamily="18" charset="0"/>
                <a:cs typeface="Times New Roman" pitchFamily="18" charset="0"/>
              </a:rPr>
              <a:t>Булдакова А.С., учитель начальных классов МБОУ ООШ №73</a:t>
            </a:r>
          </a:p>
          <a:p>
            <a:pPr eaLnBrk="1" hangingPunct="1"/>
            <a:endParaRPr lang="ru-RU" altLang="ru-RU" sz="2400" b="1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ru-RU" altLang="ru-RU" sz="2400" b="1" smtClean="0">
                <a:latin typeface="Times New Roman" pitchFamily="18" charset="0"/>
                <a:cs typeface="Times New Roman" pitchFamily="18" charset="0"/>
              </a:rPr>
              <a:t>Попова Г.Н., к.п.н., директор МБОУ ДПО «НМЦ»</a:t>
            </a:r>
          </a:p>
        </p:txBody>
      </p:sp>
      <p:pic>
        <p:nvPicPr>
          <p:cNvPr id="3075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260350"/>
            <a:ext cx="731838" cy="92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6" name="WordArt 8"/>
          <p:cNvSpPr>
            <a:spLocks noChangeArrowheads="1" noChangeShapeType="1" noTextEdit="1"/>
          </p:cNvSpPr>
          <p:nvPr/>
        </p:nvSpPr>
        <p:spPr bwMode="auto">
          <a:xfrm>
            <a:off x="857250" y="620713"/>
            <a:ext cx="8001000" cy="13684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3600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80"/>
              </a:solidFill>
              <a:latin typeface="Comic Sans MS"/>
            </a:endParaRPr>
          </a:p>
        </p:txBody>
      </p:sp>
      <p:sp>
        <p:nvSpPr>
          <p:cNvPr id="3077" name="Прямоугольник 1"/>
          <p:cNvSpPr>
            <a:spLocks noChangeArrowheads="1"/>
          </p:cNvSpPr>
          <p:nvPr/>
        </p:nvSpPr>
        <p:spPr bwMode="auto">
          <a:xfrm>
            <a:off x="771525" y="150813"/>
            <a:ext cx="8172450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lnSpc>
                <a:spcPct val="150000"/>
              </a:lnSpc>
            </a:pPr>
            <a:r>
              <a:rPr lang="ru-RU" sz="3200" b="1">
                <a:solidFill>
                  <a:srgbClr val="000000"/>
                </a:solidFill>
                <a:latin typeface="Times New Roman" pitchFamily="18" charset="0"/>
                <a:cs typeface="Arial" charset="0"/>
              </a:rPr>
              <a:t>ПОРТФОЛИО ОБУЧАЮЩЕГОСЯ ОБЩЕОБРАЗОВАТЕЛЬНОЙ ОРГАНИЗАЦИИ</a:t>
            </a:r>
            <a:endParaRPr lang="ru-RU" sz="3200" b="1"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smtClean="0">
                <a:latin typeface="Times New Roman" pitchFamily="18" charset="0"/>
                <a:cs typeface="Times New Roman" pitchFamily="18" charset="0"/>
              </a:rPr>
              <a:t>АКТУАЛЬНОСТЬ</a:t>
            </a:r>
          </a:p>
        </p:txBody>
      </p:sp>
      <p:sp>
        <p:nvSpPr>
          <p:cNvPr id="4099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Wingdings" pitchFamily="2" charset="2"/>
              <a:buNone/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Переориентация на подготовку человека, самостоятельно выбирающего индивидуальную траекторию развития в соответствии со своими способностями и возможностями, ответственно принимающего решения и точно, эффективно, разумно действующего в современном меняющемся мире.</a:t>
            </a:r>
          </a:p>
          <a:p>
            <a:pPr marL="0" indent="0">
              <a:buFont typeface="Wingdings" pitchFamily="2" charset="2"/>
              <a:buNone/>
            </a:pPr>
            <a:endParaRPr lang="ru-RU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smtClean="0">
                <a:latin typeface="Times New Roman" pitchFamily="18" charset="0"/>
                <a:cs typeface="Times New Roman" pitchFamily="18" charset="0"/>
              </a:rPr>
              <a:t>НЕМНОГО ИСТОРИИ</a:t>
            </a:r>
          </a:p>
        </p:txBody>
      </p:sp>
      <p:sp>
        <p:nvSpPr>
          <p:cNvPr id="5123" name="Объект 2"/>
          <p:cNvSpPr>
            <a:spLocks noGrp="1"/>
          </p:cNvSpPr>
          <p:nvPr>
            <p:ph idx="1"/>
          </p:nvPr>
        </p:nvSpPr>
        <p:spPr>
          <a:xfrm>
            <a:off x="684213" y="2420938"/>
            <a:ext cx="8001000" cy="4267200"/>
          </a:xfrm>
        </p:spPr>
        <p:txBody>
          <a:bodyPr/>
          <a:lstStyle/>
          <a:p>
            <a:pPr marL="0" indent="0">
              <a:buFont typeface="Wingdings" pitchFamily="2" charset="2"/>
              <a:buNone/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Идея применения портфолио в школе возникла в 80-е годы 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XX </a:t>
            </a:r>
            <a:r>
              <a:rPr lang="ru-RU" smtClean="0">
                <a:latin typeface="Times New Roman" pitchFamily="18" charset="0"/>
                <a:cs typeface="Times New Roman" pitchFamily="18" charset="0"/>
              </a:rPr>
              <a:t>века в США. Вскоре эта технология стала использоваться в школах Европы, Канады и Японии.</a:t>
            </a:r>
          </a:p>
          <a:p>
            <a:pPr marL="0" indent="0">
              <a:buFont typeface="Wingdings" pitchFamily="2" charset="2"/>
              <a:buNone/>
            </a:pPr>
            <a:endParaRPr lang="ru-RU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title"/>
          </p:nvPr>
        </p:nvSpPr>
        <p:spPr>
          <a:xfrm>
            <a:off x="1066800" y="457200"/>
            <a:ext cx="5638800" cy="758825"/>
          </a:xfrm>
        </p:spPr>
        <p:txBody>
          <a:bodyPr/>
          <a:lstStyle/>
          <a:p>
            <a:pPr algn="ctr" eaLnBrk="1" hangingPunct="1"/>
            <a:r>
              <a:rPr lang="ru-RU" altLang="ru-RU" b="1" smtClean="0">
                <a:latin typeface="Georgia" pitchFamily="18" charset="0"/>
              </a:rPr>
              <a:t>ПОРТФОЛИО </a:t>
            </a:r>
          </a:p>
        </p:txBody>
      </p:sp>
      <p:sp>
        <p:nvSpPr>
          <p:cNvPr id="6147" name="Прямоугольник 2"/>
          <p:cNvSpPr>
            <a:spLocks noChangeArrowheads="1"/>
          </p:cNvSpPr>
          <p:nvPr/>
        </p:nvSpPr>
        <p:spPr bwMode="auto">
          <a:xfrm>
            <a:off x="1066800" y="2060575"/>
            <a:ext cx="7105650" cy="286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sz="3600">
                <a:solidFill>
                  <a:srgbClr val="000000"/>
                </a:solidFill>
                <a:latin typeface="Times New Roman" pitchFamily="18" charset="0"/>
                <a:cs typeface="Arial" charset="0"/>
              </a:rPr>
              <a:t>- собрание (коллекция) работ учащегося, которое демонстрирует его усилия, достижения и прогресс в обучении за определенный отрезок времени</a:t>
            </a:r>
            <a:endParaRPr lang="ru-RU" sz="3600"/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smtClean="0">
                <a:latin typeface="Times New Roman" pitchFamily="18" charset="0"/>
                <a:cs typeface="Times New Roman" pitchFamily="18" charset="0"/>
              </a:rPr>
              <a:t>ЗАДАЧИ ПОРТФОЛИО</a:t>
            </a:r>
          </a:p>
        </p:txBody>
      </p:sp>
      <p:sp>
        <p:nvSpPr>
          <p:cNvPr id="7171" name="Объект 2"/>
          <p:cNvSpPr>
            <a:spLocks noGrp="1"/>
          </p:cNvSpPr>
          <p:nvPr>
            <p:ph sz="half" idx="1"/>
          </p:nvPr>
        </p:nvSpPr>
        <p:spPr>
          <a:xfrm>
            <a:off x="566738" y="1752600"/>
            <a:ext cx="8326437" cy="4267200"/>
          </a:xfrm>
        </p:spPr>
        <p:txBody>
          <a:bodyPr/>
          <a:lstStyle/>
          <a:p>
            <a:r>
              <a:rPr lang="ru-RU" smtClean="0"/>
              <a:t>- </a:t>
            </a:r>
            <a:r>
              <a:rPr lang="ru-RU" sz="2800" smtClean="0">
                <a:latin typeface="Times New Roman" pitchFamily="18" charset="0"/>
                <a:cs typeface="Times New Roman" pitchFamily="18" charset="0"/>
              </a:rPr>
              <a:t>поддерживать и стимулировать учебную мотивацию школьников;</a:t>
            </a:r>
          </a:p>
          <a:p>
            <a:r>
              <a:rPr lang="ru-RU" sz="2800" smtClean="0">
                <a:latin typeface="Times New Roman" pitchFamily="18" charset="0"/>
                <a:cs typeface="Times New Roman" pitchFamily="18" charset="0"/>
              </a:rPr>
              <a:t>- поощрять их активность и самостоятельность, расширять возможности обучения и самообучения;</a:t>
            </a:r>
          </a:p>
          <a:p>
            <a:r>
              <a:rPr lang="ru-RU" sz="2800" smtClean="0">
                <a:latin typeface="Times New Roman" pitchFamily="18" charset="0"/>
                <a:cs typeface="Times New Roman" pitchFamily="18" charset="0"/>
              </a:rPr>
              <a:t>- развивать навыки рефлексивной и оценочной (самооценочной) деятельности учащихся;</a:t>
            </a:r>
          </a:p>
          <a:p>
            <a:endParaRPr lang="ru-RU" smtClean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smtClean="0">
                <a:latin typeface="Times New Roman" pitchFamily="18" charset="0"/>
                <a:cs typeface="Times New Roman" pitchFamily="18" charset="0"/>
              </a:rPr>
              <a:t>ЗАДАЧИ ПОРТФОЛИО</a:t>
            </a:r>
            <a:endParaRPr lang="ru-RU" smtClean="0"/>
          </a:p>
        </p:txBody>
      </p:sp>
      <p:sp>
        <p:nvSpPr>
          <p:cNvPr id="8195" name="Объект 2"/>
          <p:cNvSpPr>
            <a:spLocks noGrp="1"/>
          </p:cNvSpPr>
          <p:nvPr>
            <p:ph sz="half" idx="1"/>
          </p:nvPr>
        </p:nvSpPr>
        <p:spPr>
          <a:xfrm>
            <a:off x="566738" y="1752600"/>
            <a:ext cx="8181975" cy="4267200"/>
          </a:xfrm>
        </p:spPr>
        <p:txBody>
          <a:bodyPr/>
          <a:lstStyle/>
          <a:p>
            <a:r>
              <a:rPr lang="ru-RU" smtClean="0"/>
              <a:t>- </a:t>
            </a:r>
            <a:r>
              <a:rPr lang="ru-RU" smtClean="0">
                <a:latin typeface="Times New Roman" pitchFamily="18" charset="0"/>
                <a:cs typeface="Times New Roman" pitchFamily="18" charset="0"/>
              </a:rPr>
              <a:t>формировать умение учиться – ставить цели, планировать и организовывать собственную учебную деятельность;</a:t>
            </a:r>
          </a:p>
          <a:p>
            <a:r>
              <a:rPr lang="ru-RU" smtClean="0">
                <a:latin typeface="Times New Roman" pitchFamily="18" charset="0"/>
                <a:cs typeface="Times New Roman" pitchFamily="18" charset="0"/>
              </a:rPr>
              <a:t>- содействовать индивидуализации (персонализации) образования школьников;</a:t>
            </a:r>
          </a:p>
          <a:p>
            <a:r>
              <a:rPr lang="ru-RU" smtClean="0">
                <a:latin typeface="Times New Roman" pitchFamily="18" charset="0"/>
                <a:cs typeface="Times New Roman" pitchFamily="18" charset="0"/>
              </a:rPr>
              <a:t>- закладывать дополнительные предпосылки и возможности для профессионального самоопределения обучающихся.</a:t>
            </a:r>
          </a:p>
          <a:p>
            <a:endParaRPr lang="ru-RU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z="3400" b="1" smtClean="0">
                <a:latin typeface="Georgia" pitchFamily="18" charset="0"/>
              </a:rPr>
              <a:t>ТИПЫ ПОРТФОЛИО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11188" y="2565400"/>
            <a:ext cx="7189787" cy="3743325"/>
          </a:xfrm>
        </p:spPr>
        <p:txBody>
          <a:bodyPr/>
          <a:lstStyle/>
          <a:p>
            <a:pPr marL="342900" indent="-342900" eaLnBrk="1" hangingPunct="1">
              <a:buClr>
                <a:srgbClr val="FF0000"/>
              </a:buClr>
              <a:buFont typeface="Wingdings" pitchFamily="2" charset="2"/>
              <a:buChar char="ü"/>
            </a:pPr>
            <a:r>
              <a:rPr lang="ru-RU" altLang="ru-RU" sz="3500" smtClean="0">
                <a:latin typeface="Georgia" pitchFamily="18" charset="0"/>
              </a:rPr>
              <a:t> </a:t>
            </a:r>
            <a:r>
              <a:rPr lang="ru-RU" altLang="ru-RU" sz="3500" smtClean="0">
                <a:latin typeface="Times New Roman" pitchFamily="18" charset="0"/>
                <a:cs typeface="Times New Roman" pitchFamily="18" charset="0"/>
              </a:rPr>
              <a:t>"Портфолио документов"</a:t>
            </a:r>
          </a:p>
          <a:p>
            <a:pPr marL="342900" indent="-342900" eaLnBrk="1" hangingPunct="1">
              <a:buClr>
                <a:srgbClr val="FF0000"/>
              </a:buClr>
              <a:buFont typeface="Wingdings" pitchFamily="2" charset="2"/>
              <a:buNone/>
            </a:pPr>
            <a:endParaRPr lang="ru-RU" altLang="ru-RU" sz="350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eaLnBrk="1" hangingPunct="1">
              <a:buClr>
                <a:srgbClr val="FF0000"/>
              </a:buClr>
              <a:buFont typeface="Wingdings" pitchFamily="2" charset="2"/>
              <a:buChar char="ü"/>
            </a:pPr>
            <a:r>
              <a:rPr lang="ru-RU" altLang="ru-RU" sz="3500" smtClean="0">
                <a:latin typeface="Times New Roman" pitchFamily="18" charset="0"/>
                <a:cs typeface="Times New Roman" pitchFamily="18" charset="0"/>
              </a:rPr>
              <a:t> "Портфолио работ"</a:t>
            </a:r>
          </a:p>
          <a:p>
            <a:pPr marL="342900" indent="-342900" eaLnBrk="1" hangingPunct="1">
              <a:buClr>
                <a:srgbClr val="FF0000"/>
              </a:buClr>
              <a:buFont typeface="Wingdings" pitchFamily="2" charset="2"/>
              <a:buNone/>
            </a:pPr>
            <a:endParaRPr lang="ru-RU" altLang="ru-RU" sz="350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eaLnBrk="1" hangingPunct="1">
              <a:buClr>
                <a:srgbClr val="FF0000"/>
              </a:buClr>
              <a:buFont typeface="Wingdings" pitchFamily="2" charset="2"/>
              <a:buChar char="ü"/>
            </a:pPr>
            <a:r>
              <a:rPr lang="ru-RU" altLang="ru-RU" sz="3500" smtClean="0">
                <a:latin typeface="Times New Roman" pitchFamily="18" charset="0"/>
                <a:cs typeface="Times New Roman" pitchFamily="18" charset="0"/>
              </a:rPr>
              <a:t> "Портфолио отзывов"</a:t>
            </a:r>
          </a:p>
        </p:txBody>
      </p:sp>
      <p:sp>
        <p:nvSpPr>
          <p:cNvPr id="9220" name="Объект 1"/>
          <p:cNvSpPr>
            <a:spLocks noGrp="1"/>
          </p:cNvSpPr>
          <p:nvPr>
            <p:ph sz="quarter" idx="3"/>
          </p:nvPr>
        </p:nvSpPr>
        <p:spPr/>
        <p:txBody>
          <a:bodyPr/>
          <a:lstStyle/>
          <a:p>
            <a:endParaRPr lang="ru-RU" smtClean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5858" name="Group 18"/>
          <p:cNvGraphicFramePr>
            <a:graphicFrameLocks noGrp="1"/>
          </p:cNvGraphicFramePr>
          <p:nvPr/>
        </p:nvGraphicFramePr>
        <p:xfrm>
          <a:off x="179388" y="2060575"/>
          <a:ext cx="8569325" cy="4206875"/>
        </p:xfrm>
        <a:graphic>
          <a:graphicData uri="http://schemas.openxmlformats.org/drawingml/2006/table">
            <a:tbl>
              <a:tblPr/>
              <a:tblGrid>
                <a:gridCol w="2735262"/>
                <a:gridCol w="2840038"/>
                <a:gridCol w="2994025"/>
              </a:tblGrid>
              <a:tr h="7588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Вид представления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Достоинства (преимущества)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Ограничения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44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0000"/>
                        </a:buClr>
                        <a:buSzTx/>
                        <a:buFont typeface="Wingdings" pitchFamily="2" charset="2"/>
                        <a:buChar char="ü"/>
                        <a:tabLst/>
                      </a:pPr>
                      <a:r>
                        <a:rPr kumimoji="0" lang="ru-RU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 </a:t>
                      </a:r>
                      <a:r>
                        <a:rPr kumimoji="0" lang="ru-RU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Вкладыш в аттестат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0000"/>
                        </a:buClr>
                        <a:buSzTx/>
                        <a:buFont typeface="Wingdings" pitchFamily="2" charset="2"/>
                        <a:buChar char="ü"/>
                        <a:tabLst/>
                      </a:pPr>
                      <a:r>
                        <a:rPr kumimoji="0" lang="ru-RU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 Диплом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0000"/>
                        </a:buClr>
                        <a:buSzTx/>
                        <a:buFont typeface="Wingdings" pitchFamily="2" charset="2"/>
                        <a:buChar char="ü"/>
                        <a:tabLst/>
                      </a:pPr>
                      <a:r>
                        <a:rPr kumimoji="0" lang="ru-RU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 Грамота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0000"/>
                        </a:buClr>
                        <a:buSzTx/>
                        <a:buFont typeface="Wingdings" pitchFamily="2" charset="2"/>
                        <a:buChar char="ü"/>
                        <a:tabLst/>
                      </a:pPr>
                      <a:r>
                        <a:rPr kumimoji="0" lang="ru-RU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 Свидетельство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Char char="ü"/>
                        <a:tabLst/>
                      </a:pPr>
                      <a:endParaRPr kumimoji="0" lang="ru-RU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  <a:cs typeface="Times New Roman" pitchFamily="18" charset="0"/>
                        </a:rPr>
                        <a:t>Возможность как количественной, так и качественной оценки материалов портфолио </a:t>
                      </a:r>
                      <a:endParaRPr kumimoji="0" lang="ru-RU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  <a:cs typeface="Times New Roman" pitchFamily="18" charset="0"/>
                        </a:rPr>
                        <a:t>Не описывает процесса индивидуального развития ученика, разнообразия его творческой активности, учебного стиля, интересов и т.п.</a:t>
                      </a:r>
                      <a:endParaRPr kumimoji="0" lang="ru-RU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0256" name="Picture 1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181100" cy="148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57" name="Text Box 17"/>
          <p:cNvSpPr txBox="1">
            <a:spLocks noChangeArrowheads="1"/>
          </p:cNvSpPr>
          <p:nvPr/>
        </p:nvSpPr>
        <p:spPr bwMode="auto">
          <a:xfrm>
            <a:off x="762000" y="304800"/>
            <a:ext cx="8172450" cy="1128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1" hangingPunct="1"/>
            <a:r>
              <a:rPr lang="ru-RU" altLang="ru-RU" sz="2800" b="1">
                <a:solidFill>
                  <a:schemeClr val="tx2"/>
                </a:solidFill>
                <a:latin typeface="Georgia" pitchFamily="18" charset="0"/>
              </a:rPr>
              <a:t>ПОРТФОЛИО ДОКУМЕНТОВ</a:t>
            </a:r>
            <a:r>
              <a:rPr lang="ru-RU" altLang="ru-RU" sz="2400" b="1">
                <a:solidFill>
                  <a:schemeClr val="tx2"/>
                </a:solidFill>
                <a:latin typeface="Georgia" pitchFamily="18" charset="0"/>
              </a:rPr>
              <a:t/>
            </a:r>
            <a:br>
              <a:rPr lang="ru-RU" altLang="ru-RU" sz="2400" b="1">
                <a:solidFill>
                  <a:schemeClr val="tx2"/>
                </a:solidFill>
                <a:latin typeface="Georgia" pitchFamily="18" charset="0"/>
              </a:rPr>
            </a:br>
            <a:r>
              <a:rPr lang="ru-RU" altLang="ru-RU" sz="2000" b="1">
                <a:solidFill>
                  <a:schemeClr val="tx2"/>
                </a:solidFill>
                <a:latin typeface="Georgia" pitchFamily="18" charset="0"/>
              </a:rPr>
              <a:t>Сертифицированные (документированные)</a:t>
            </a:r>
          </a:p>
          <a:p>
            <a:pPr algn="r" eaLnBrk="1" hangingPunct="1"/>
            <a:r>
              <a:rPr lang="ru-RU" altLang="ru-RU" sz="2000" b="1">
                <a:solidFill>
                  <a:schemeClr val="tx2"/>
                </a:solidFill>
                <a:latin typeface="Georgia" pitchFamily="18" charset="0"/>
              </a:rPr>
              <a:t>индивидуальные образовательные достижения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1331913" y="620713"/>
            <a:ext cx="7304087" cy="927100"/>
          </a:xfrm>
        </p:spPr>
        <p:txBody>
          <a:bodyPr/>
          <a:lstStyle/>
          <a:p>
            <a:pPr algn="r" eaLnBrk="1" hangingPunct="1"/>
            <a:r>
              <a:rPr lang="ru-RU" altLang="ru-RU" sz="2100" b="1" smtClean="0">
                <a:latin typeface="Georgia" pitchFamily="18" charset="0"/>
              </a:rPr>
              <a:t>ПОРТФОЛИО РАБОТ</a:t>
            </a:r>
            <a:r>
              <a:rPr lang="ru-RU" altLang="ru-RU" sz="1900" smtClean="0">
                <a:latin typeface="Georgia" pitchFamily="18" charset="0"/>
              </a:rPr>
              <a:t/>
            </a:r>
            <a:br>
              <a:rPr lang="ru-RU" altLang="ru-RU" sz="1900" smtClean="0">
                <a:latin typeface="Georgia" pitchFamily="18" charset="0"/>
              </a:rPr>
            </a:br>
            <a:r>
              <a:rPr lang="ru-RU" altLang="ru-RU" sz="1800" b="1" smtClean="0">
                <a:latin typeface="Georgia" pitchFamily="18" charset="0"/>
              </a:rPr>
              <a:t>С</a:t>
            </a:r>
            <a:r>
              <a:rPr lang="ru-RU" altLang="ru-RU" sz="1800" b="1" smtClean="0">
                <a:latin typeface="Georgia" pitchFamily="18" charset="0"/>
                <a:cs typeface="Times New Roman" pitchFamily="18" charset="0"/>
              </a:rPr>
              <a:t>обрание творческих и проектных работ ученика, описание основных форм и направлений его учебной и творческой активности</a:t>
            </a:r>
            <a:r>
              <a:rPr lang="ru-RU" altLang="ru-RU" sz="1800" b="1" smtClean="0">
                <a:latin typeface="Georgia" pitchFamily="18" charset="0"/>
              </a:rPr>
              <a:t>.</a:t>
            </a:r>
          </a:p>
        </p:txBody>
      </p:sp>
      <p:graphicFrame>
        <p:nvGraphicFramePr>
          <p:cNvPr id="36867" name="Group 3"/>
          <p:cNvGraphicFramePr>
            <a:graphicFrameLocks noGrp="1"/>
          </p:cNvGraphicFramePr>
          <p:nvPr/>
        </p:nvGraphicFramePr>
        <p:xfrm>
          <a:off x="250825" y="2133600"/>
          <a:ext cx="8458200" cy="4743450"/>
        </p:xfrm>
        <a:graphic>
          <a:graphicData uri="http://schemas.openxmlformats.org/drawingml/2006/table">
            <a:tbl>
              <a:tblPr/>
              <a:tblGrid>
                <a:gridCol w="2590800"/>
                <a:gridCol w="3259138"/>
                <a:gridCol w="2608262"/>
              </a:tblGrid>
              <a:tr h="70115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Вид представления</a:t>
                      </a:r>
                    </a:p>
                  </a:txBody>
                  <a:tcPr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Достоинства (преимущества)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Ограничения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4229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0000"/>
                        </a:buClr>
                        <a:buSzTx/>
                        <a:buFont typeface="Wingdings" pitchFamily="2" charset="2"/>
                        <a:buChar char="ü"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 </a:t>
                      </a: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Ведомость или зачетная книжка о прохождении курсов по выбору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0000"/>
                        </a:buClr>
                        <a:buSzTx/>
                        <a:buFont typeface="Wingdings" pitchFamily="2" charset="2"/>
                        <a:buChar char="ü"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 Творческая книжка с приложением работ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0000"/>
                        </a:buClr>
                        <a:buSzTx/>
                        <a:buFont typeface="Wingdings" pitchFamily="2" charset="2"/>
                        <a:buChar char="ü"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Электронные документы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0000"/>
                        </a:buClr>
                        <a:buSzTx/>
                        <a:buFont typeface="Wingdings" pitchFamily="2" charset="2"/>
                        <a:buChar char="ü"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 Видеозаписи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0000"/>
                        </a:buClr>
                        <a:buSzTx/>
                        <a:buFont typeface="Wingdings" pitchFamily="2" charset="2"/>
                        <a:buChar char="ü"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 Модели, проекты</a:t>
                      </a:r>
                    </a:p>
                  </a:txBody>
                  <a:tcPr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  <a:cs typeface="Times New Roman" pitchFamily="18" charset="0"/>
                        </a:rPr>
                        <a:t>Качественн</a:t>
                      </a: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ая</a:t>
                      </a: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  <a:cs typeface="Times New Roman" pitchFamily="18" charset="0"/>
                        </a:rPr>
                        <a:t> оценк</a:t>
                      </a: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а </a:t>
                      </a: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  <a:cs typeface="Times New Roman" pitchFamily="18" charset="0"/>
                        </a:rPr>
                        <a:t>по заданным параметрам</a:t>
                      </a: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: </a:t>
                      </a: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  <a:cs typeface="Times New Roman" pitchFamily="18" charset="0"/>
                        </a:rPr>
                        <a:t>полнот</a:t>
                      </a: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а</a:t>
                      </a: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р</a:t>
                      </a: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  <a:cs typeface="Times New Roman" pitchFamily="18" charset="0"/>
                        </a:rPr>
                        <a:t>азнообразие, 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  <a:cs typeface="Times New Roman" pitchFamily="18" charset="0"/>
                        </a:rPr>
                        <a:t>убедительност</a:t>
                      </a: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ь</a:t>
                      </a: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  <a:cs typeface="Times New Roman" pitchFamily="18" charset="0"/>
                        </a:rPr>
                        <a:t> материалов, ориентированност</a:t>
                      </a: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ь</a:t>
                      </a: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  <a:cs typeface="Times New Roman" pitchFamily="18" charset="0"/>
                        </a:rPr>
                        <a:t> на выбранный профиль обучения</a:t>
                      </a: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, </a:t>
                      </a: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  <a:cs typeface="Times New Roman" pitchFamily="18" charset="0"/>
                        </a:rPr>
                        <a:t>динамик</a:t>
                      </a: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а</a:t>
                      </a: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  <a:cs typeface="Times New Roman" pitchFamily="18" charset="0"/>
                        </a:rPr>
                        <a:t> учебной и творческой активности, 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  <a:cs typeface="Times New Roman" pitchFamily="18" charset="0"/>
                        </a:rPr>
                        <a:t>направленност</a:t>
                      </a: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ь </a:t>
                      </a: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  <a:cs typeface="Times New Roman" pitchFamily="18" charset="0"/>
                        </a:rPr>
                        <a:t>интересов, характер предпрофильной подготовки.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Качественная оценка не может войти в образовательный рейтинг ученика в качестве суммарной составляющей.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1281" name="Picture 19"/>
          <p:cNvPicPr>
            <a:picLocks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28650" y="404813"/>
            <a:ext cx="687388" cy="863600"/>
          </a:xfr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263525" y="115888"/>
            <a:ext cx="8686800" cy="1524000"/>
          </a:xfrm>
        </p:spPr>
        <p:txBody>
          <a:bodyPr/>
          <a:lstStyle/>
          <a:p>
            <a:pPr algn="r" eaLnBrk="1" hangingPunct="1"/>
            <a:r>
              <a:rPr lang="ru-RU" altLang="ru-RU" sz="2100" b="1" smtClean="0">
                <a:latin typeface="Georgia" pitchFamily="18" charset="0"/>
              </a:rPr>
              <a:t>ПОРТФОЛИО ОТЗЫВОВ</a:t>
            </a:r>
            <a:r>
              <a:rPr lang="ru-RU" altLang="ru-RU" sz="2500" smtClean="0">
                <a:latin typeface="Georgia" pitchFamily="18" charset="0"/>
              </a:rPr>
              <a:t/>
            </a:r>
            <a:br>
              <a:rPr lang="ru-RU" altLang="ru-RU" sz="2500" smtClean="0">
                <a:latin typeface="Georgia" pitchFamily="18" charset="0"/>
              </a:rPr>
            </a:br>
            <a:r>
              <a:rPr lang="ru-RU" altLang="ru-RU" sz="2000" smtClean="0">
                <a:latin typeface="Georgia" pitchFamily="18" charset="0"/>
              </a:rPr>
              <a:t>Х</a:t>
            </a:r>
            <a:r>
              <a:rPr lang="ru-RU" altLang="ru-RU" sz="2000" smtClean="0">
                <a:latin typeface="Georgia" pitchFamily="18" charset="0"/>
                <a:cs typeface="Times New Roman" pitchFamily="18" charset="0"/>
              </a:rPr>
              <a:t>арактеристики отношения школьника к различным видам деятельности, представленные учителями, родителями и др., а также письменный анализ отношения самого школьника к своей деятельности и ее результатам</a:t>
            </a:r>
          </a:p>
        </p:txBody>
      </p:sp>
      <p:graphicFrame>
        <p:nvGraphicFramePr>
          <p:cNvPr id="37907" name="Group 19"/>
          <p:cNvGraphicFramePr>
            <a:graphicFrameLocks noGrp="1"/>
          </p:cNvGraphicFramePr>
          <p:nvPr/>
        </p:nvGraphicFramePr>
        <p:xfrm>
          <a:off x="533400" y="1905000"/>
          <a:ext cx="8147050" cy="4227513"/>
        </p:xfrm>
        <a:graphic>
          <a:graphicData uri="http://schemas.openxmlformats.org/drawingml/2006/table">
            <a:tbl>
              <a:tblPr/>
              <a:tblGrid>
                <a:gridCol w="2736850"/>
                <a:gridCol w="2897188"/>
                <a:gridCol w="2513012"/>
              </a:tblGrid>
              <a:tr h="9223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Вид представления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Достоинства (преимущества)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Ограничения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051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0000"/>
                        </a:buClr>
                        <a:buSzTx/>
                        <a:buFont typeface="Wingdings" pitchFamily="2" charset="2"/>
                        <a:buChar char="ü"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  <a:cs typeface="Times New Roman" pitchFamily="18" charset="0"/>
                        </a:rPr>
                        <a:t> Текст</a:t>
                      </a: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ы </a:t>
                      </a: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  <a:cs typeface="Times New Roman" pitchFamily="18" charset="0"/>
                        </a:rPr>
                        <a:t>заключений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0000"/>
                        </a:buClr>
                        <a:buSzTx/>
                        <a:buFont typeface="Wingdings" pitchFamily="2" charset="2"/>
                        <a:buChar char="ü"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 Р</a:t>
                      </a: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  <a:cs typeface="Times New Roman" pitchFamily="18" charset="0"/>
                        </a:rPr>
                        <a:t>ецензи</a:t>
                      </a: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и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0000"/>
                        </a:buClr>
                        <a:buSzTx/>
                        <a:buFont typeface="Wingdings" pitchFamily="2" charset="2"/>
                        <a:buChar char="ü"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  <a:cs typeface="Times New Roman" pitchFamily="18" charset="0"/>
                        </a:rPr>
                        <a:t> Отзыв</a:t>
                      </a: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ы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0000"/>
                        </a:buClr>
                        <a:buSzTx/>
                        <a:buFont typeface="Wingdings" pitchFamily="2" charset="2"/>
                        <a:buChar char="ü"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 Р</a:t>
                      </a: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  <a:cs typeface="Times New Roman" pitchFamily="18" charset="0"/>
                        </a:rPr>
                        <a:t>езюме 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0000"/>
                        </a:buClr>
                        <a:buSzTx/>
                        <a:buFont typeface="Wingdings" pitchFamily="2" charset="2"/>
                        <a:buChar char="ü"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  <a:cs typeface="Times New Roman" pitchFamily="18" charset="0"/>
                        </a:rPr>
                        <a:t> Эссе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0000"/>
                        </a:buClr>
                        <a:buSzTx/>
                        <a:buFont typeface="Wingdings" pitchFamily="2" charset="2"/>
                        <a:buChar char="ü"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 Р</a:t>
                      </a: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  <a:cs typeface="Times New Roman" pitchFamily="18" charset="0"/>
                        </a:rPr>
                        <a:t>екомендательны</a:t>
                      </a: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е</a:t>
                      </a: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  <a:cs typeface="Times New Roman" pitchFamily="18" charset="0"/>
                        </a:rPr>
                        <a:t> пис</a:t>
                      </a: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ь</a:t>
                      </a: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  <a:cs typeface="Times New Roman" pitchFamily="18" charset="0"/>
                        </a:rPr>
                        <a:t>м</a:t>
                      </a: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а</a:t>
                      </a: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  <a:cs typeface="Times New Roman" pitchFamily="18" charset="0"/>
                        </a:rPr>
                        <a:t> и прочее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В</a:t>
                      </a: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  <a:cs typeface="Times New Roman" pitchFamily="18" charset="0"/>
                        </a:rPr>
                        <a:t>озможность включить механизмы самооценки ученика, что повышает степень осознанности процессов, связанных с обучением и выбором профильного направления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  <a:cs typeface="Times New Roman" pitchFamily="18" charset="0"/>
                        </a:rPr>
                        <a:t>Сложность формализации и учета собранной информации.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smtClean="0">
                <a:latin typeface="Times New Roman" pitchFamily="18" charset="0"/>
                <a:cs typeface="Times New Roman" pitchFamily="18" charset="0"/>
              </a:rPr>
              <a:t>СТРУКТУРА ПОРТФОЛИО  МБОУ ООШ № 73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4213" y="2349500"/>
            <a:ext cx="8001000" cy="4267200"/>
          </a:xfrm>
        </p:spPr>
        <p:txBody>
          <a:bodyPr/>
          <a:lstStyle/>
          <a:p>
            <a:pPr>
              <a:defRPr/>
            </a:pPr>
            <a:r>
              <a:rPr lang="ru-RU" dirty="0"/>
              <a:t>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 раздел: «Мой портрет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II раздел: «Мои достижения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III раздел: «Творческая деятельность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 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IV раздел: «Обо мне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Font typeface="Wingdings" pitchFamily="2" charset="2"/>
              <a:buNone/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3"/>
          <p:cNvSpPr>
            <a:spLocks noChangeArrowheads="1"/>
          </p:cNvSpPr>
          <p:nvPr/>
        </p:nvSpPr>
        <p:spPr bwMode="auto">
          <a:xfrm>
            <a:off x="1371600" y="381000"/>
            <a:ext cx="5864225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1" hangingPunct="1"/>
            <a:r>
              <a:rPr lang="ru-RU" altLang="ru-RU" sz="3600" b="1">
                <a:latin typeface="Georgia" pitchFamily="18" charset="0"/>
              </a:rPr>
              <a:t>Портфолио помогает:</a:t>
            </a:r>
          </a:p>
        </p:txBody>
      </p:sp>
      <p:sp>
        <p:nvSpPr>
          <p:cNvPr id="14339" name="Text Box 4"/>
          <p:cNvSpPr txBox="1">
            <a:spLocks noChangeArrowheads="1"/>
          </p:cNvSpPr>
          <p:nvPr/>
        </p:nvSpPr>
        <p:spPr bwMode="auto">
          <a:xfrm>
            <a:off x="179388" y="1557338"/>
            <a:ext cx="5775325" cy="4473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buFont typeface="Wingdings" pitchFamily="2" charset="2"/>
              <a:buChar char="ü"/>
            </a:pPr>
            <a:r>
              <a:rPr lang="ru-RU" altLang="ru-RU" sz="2400" b="1">
                <a:latin typeface="Times New Roman" pitchFamily="18" charset="0"/>
              </a:rPr>
              <a:t> Организовать планирование и  контроль своего обучения;</a:t>
            </a:r>
          </a:p>
          <a:p>
            <a:pPr eaLnBrk="1" hangingPunct="1">
              <a:buFont typeface="Wingdings" pitchFamily="2" charset="2"/>
              <a:buChar char="ü"/>
            </a:pPr>
            <a:r>
              <a:rPr lang="ru-RU" altLang="ru-RU" sz="2400" b="1">
                <a:latin typeface="Times New Roman" pitchFamily="18" charset="0"/>
              </a:rPr>
              <a:t> Определять свои образовательные цели и ставить адекватные задачи; </a:t>
            </a:r>
          </a:p>
          <a:p>
            <a:pPr eaLnBrk="1" hangingPunct="1">
              <a:buFont typeface="Wingdings" pitchFamily="2" charset="2"/>
              <a:buChar char="ü"/>
            </a:pPr>
            <a:r>
              <a:rPr lang="ru-RU" altLang="ru-RU" sz="2400" b="1">
                <a:latin typeface="Times New Roman" pitchFamily="18" charset="0"/>
              </a:rPr>
              <a:t> Решать задачи профильного выбора (профильной ориентации);</a:t>
            </a:r>
          </a:p>
          <a:p>
            <a:pPr eaLnBrk="1" hangingPunct="1">
              <a:buFont typeface="Wingdings" pitchFamily="2" charset="2"/>
              <a:buChar char="ü"/>
            </a:pPr>
            <a:r>
              <a:rPr lang="ru-RU" altLang="ru-RU" sz="2400" b="1">
                <a:latin typeface="Times New Roman" pitchFamily="18" charset="0"/>
              </a:rPr>
              <a:t> Адекватно оценивать свои особенности, сильные и слабые стороны;</a:t>
            </a:r>
          </a:p>
          <a:p>
            <a:pPr eaLnBrk="1" hangingPunct="1">
              <a:buFont typeface="Wingdings" pitchFamily="2" charset="2"/>
              <a:buChar char="ü"/>
            </a:pPr>
            <a:r>
              <a:rPr lang="ru-RU" altLang="ru-RU" sz="2400" b="1">
                <a:latin typeface="Times New Roman" pitchFamily="18" charset="0"/>
              </a:rPr>
              <a:t> Совершенствовать умения;</a:t>
            </a:r>
          </a:p>
          <a:p>
            <a:pPr eaLnBrk="1" hangingPunct="1">
              <a:buFont typeface="Wingdings" pitchFamily="2" charset="2"/>
              <a:buChar char="ü"/>
            </a:pPr>
            <a:r>
              <a:rPr lang="ru-RU" altLang="ru-RU" sz="2400" b="1">
                <a:latin typeface="Times New Roman" pitchFamily="18" charset="0"/>
              </a:rPr>
              <a:t> Планировать будущее;</a:t>
            </a:r>
          </a:p>
          <a:p>
            <a:pPr eaLnBrk="1" hangingPunct="1">
              <a:buFont typeface="Wingdings" pitchFamily="2" charset="2"/>
              <a:buChar char="ü"/>
            </a:pPr>
            <a:r>
              <a:rPr lang="ru-RU" altLang="ru-RU" sz="2400" b="1">
                <a:latin typeface="Times New Roman" pitchFamily="18" charset="0"/>
              </a:rPr>
              <a:t> Продвигаться в реализации карьеры</a:t>
            </a:r>
            <a:r>
              <a:rPr lang="ru-RU" altLang="ru-RU" sz="2400">
                <a:latin typeface="Times New Roman" pitchFamily="18" charset="0"/>
              </a:rPr>
              <a:t>.</a:t>
            </a:r>
          </a:p>
        </p:txBody>
      </p:sp>
      <p:pic>
        <p:nvPicPr>
          <p:cNvPr id="14340" name="Picture 6" descr="O-074-0424"/>
          <p:cNvPicPr>
            <a:picLocks noChangeAspect="1" noChangeArrowheads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011863" y="1628775"/>
            <a:ext cx="2906712" cy="4346575"/>
          </a:xfrm>
          <a:noFill/>
        </p:spPr>
      </p:pic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2"/>
          <p:cNvSpPr txBox="1">
            <a:spLocks noChangeArrowheads="1"/>
          </p:cNvSpPr>
          <p:nvPr/>
        </p:nvSpPr>
        <p:spPr bwMode="auto">
          <a:xfrm>
            <a:off x="323850" y="260350"/>
            <a:ext cx="5691188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ru-RU" altLang="ru-RU" sz="3600" b="1">
                <a:latin typeface="Georgia" pitchFamily="18" charset="0"/>
              </a:rPr>
              <a:t>ГДЕ ИСПОЛЬЗУЕТСЯ </a:t>
            </a:r>
          </a:p>
          <a:p>
            <a:pPr eaLnBrk="1" hangingPunct="1"/>
            <a:r>
              <a:rPr lang="ru-RU" altLang="ru-RU" sz="3600" b="1">
                <a:latin typeface="Georgia" pitchFamily="18" charset="0"/>
              </a:rPr>
              <a:t>ПОРТФОЛИО</a:t>
            </a:r>
          </a:p>
        </p:txBody>
      </p:sp>
      <p:sp>
        <p:nvSpPr>
          <p:cNvPr id="15363" name="_s1031"/>
          <p:cNvSpPr>
            <a:spLocks noChangeArrowheads="1"/>
          </p:cNvSpPr>
          <p:nvPr/>
        </p:nvSpPr>
        <p:spPr bwMode="auto">
          <a:xfrm>
            <a:off x="7258050" y="2647950"/>
            <a:ext cx="1008063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endParaRPr lang="ru-RU" altLang="ru-RU"/>
          </a:p>
        </p:txBody>
      </p:sp>
      <p:sp>
        <p:nvSpPr>
          <p:cNvPr id="15364" name="Oval 4"/>
          <p:cNvSpPr>
            <a:spLocks noChangeArrowheads="1"/>
          </p:cNvSpPr>
          <p:nvPr/>
        </p:nvSpPr>
        <p:spPr bwMode="auto">
          <a:xfrm>
            <a:off x="0" y="2636838"/>
            <a:ext cx="4032250" cy="4032250"/>
          </a:xfrm>
          <a:prstGeom prst="ellipse">
            <a:avLst/>
          </a:prstGeom>
          <a:solidFill>
            <a:srgbClr val="00FFCC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1" hangingPunct="1"/>
            <a:endParaRPr lang="ru-RU" altLang="ru-RU" b="1">
              <a:latin typeface="Georgia" pitchFamily="18" charset="0"/>
            </a:endParaRPr>
          </a:p>
          <a:p>
            <a:pPr algn="ctr" eaLnBrk="1" hangingPunct="1"/>
            <a:endParaRPr lang="ru-RU" altLang="ru-RU" b="1">
              <a:latin typeface="Georgia" pitchFamily="18" charset="0"/>
            </a:endParaRPr>
          </a:p>
        </p:txBody>
      </p:sp>
      <p:sp>
        <p:nvSpPr>
          <p:cNvPr id="15365" name="Oval 5"/>
          <p:cNvSpPr>
            <a:spLocks noChangeArrowheads="1"/>
          </p:cNvSpPr>
          <p:nvPr/>
        </p:nvSpPr>
        <p:spPr bwMode="auto">
          <a:xfrm>
            <a:off x="4394200" y="3787775"/>
            <a:ext cx="4608513" cy="2881313"/>
          </a:xfrm>
          <a:prstGeom prst="ellipse">
            <a:avLst/>
          </a:prstGeom>
          <a:solidFill>
            <a:srgbClr val="FF85C2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1" hangingPunct="1"/>
            <a:endParaRPr lang="ru-RU" altLang="ru-RU"/>
          </a:p>
        </p:txBody>
      </p:sp>
      <p:sp>
        <p:nvSpPr>
          <p:cNvPr id="15366" name="Oval 6"/>
          <p:cNvSpPr>
            <a:spLocks noChangeArrowheads="1"/>
          </p:cNvSpPr>
          <p:nvPr/>
        </p:nvSpPr>
        <p:spPr bwMode="auto">
          <a:xfrm>
            <a:off x="3152775" y="914400"/>
            <a:ext cx="4968875" cy="2881313"/>
          </a:xfrm>
          <a:prstGeom prst="ellipse">
            <a:avLst/>
          </a:prstGeom>
          <a:solidFill>
            <a:srgbClr val="CCFF66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1" hangingPunct="1"/>
            <a:endParaRPr lang="ru-RU" altLang="ru-RU" sz="2400" b="1">
              <a:latin typeface="Georgia" pitchFamily="18" charset="0"/>
            </a:endParaRPr>
          </a:p>
        </p:txBody>
      </p:sp>
      <p:sp>
        <p:nvSpPr>
          <p:cNvPr id="15367" name="Oval 7"/>
          <p:cNvSpPr>
            <a:spLocks noChangeArrowheads="1"/>
          </p:cNvSpPr>
          <p:nvPr/>
        </p:nvSpPr>
        <p:spPr bwMode="auto">
          <a:xfrm>
            <a:off x="3348038" y="1484313"/>
            <a:ext cx="1439862" cy="15113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ru-RU" altLang="ru-RU" sz="1600" b="1">
                <a:latin typeface="Georgia" pitchFamily="18" charset="0"/>
              </a:rPr>
              <a:t>портфолио </a:t>
            </a:r>
          </a:p>
          <a:p>
            <a:pPr algn="ctr" eaLnBrk="1" hangingPunct="1"/>
            <a:r>
              <a:rPr lang="ru-RU" altLang="ru-RU" sz="1600" b="1">
                <a:latin typeface="Georgia" pitchFamily="18" charset="0"/>
              </a:rPr>
              <a:t>внеучебных </a:t>
            </a:r>
          </a:p>
          <a:p>
            <a:pPr algn="ctr" eaLnBrk="1" hangingPunct="1"/>
            <a:r>
              <a:rPr lang="ru-RU" altLang="ru-RU" sz="1600" b="1">
                <a:latin typeface="Georgia" pitchFamily="18" charset="0"/>
              </a:rPr>
              <a:t>достижений</a:t>
            </a:r>
          </a:p>
        </p:txBody>
      </p:sp>
      <p:sp>
        <p:nvSpPr>
          <p:cNvPr id="15368" name="Oval 8"/>
          <p:cNvSpPr>
            <a:spLocks noChangeArrowheads="1"/>
          </p:cNvSpPr>
          <p:nvPr/>
        </p:nvSpPr>
        <p:spPr bwMode="auto">
          <a:xfrm>
            <a:off x="6300788" y="1484313"/>
            <a:ext cx="1582737" cy="1511300"/>
          </a:xfrm>
          <a:prstGeom prst="ellipse">
            <a:avLst/>
          </a:prstGeom>
          <a:solidFill>
            <a:srgbClr val="FFCCCC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ru-RU" altLang="ru-RU" sz="1600" b="1">
                <a:latin typeface="Georgia" pitchFamily="18" charset="0"/>
              </a:rPr>
              <a:t>портфолио </a:t>
            </a:r>
          </a:p>
          <a:p>
            <a:pPr algn="ctr" eaLnBrk="1" hangingPunct="1"/>
            <a:r>
              <a:rPr lang="ru-RU" altLang="ru-RU" sz="1600" b="1">
                <a:latin typeface="Georgia" pitchFamily="18" charset="0"/>
              </a:rPr>
              <a:t>по предметам</a:t>
            </a:r>
          </a:p>
        </p:txBody>
      </p:sp>
      <p:sp>
        <p:nvSpPr>
          <p:cNvPr id="15369" name="Text Box 9"/>
          <p:cNvSpPr txBox="1">
            <a:spLocks noChangeArrowheads="1"/>
          </p:cNvSpPr>
          <p:nvPr/>
        </p:nvSpPr>
        <p:spPr bwMode="auto">
          <a:xfrm>
            <a:off x="4572000" y="1052513"/>
            <a:ext cx="223361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ru-RU" altLang="ru-RU" sz="3600" b="1">
                <a:latin typeface="Georgia" pitchFamily="18" charset="0"/>
              </a:rPr>
              <a:t>Школа</a:t>
            </a:r>
          </a:p>
        </p:txBody>
      </p:sp>
      <p:sp>
        <p:nvSpPr>
          <p:cNvPr id="15370" name="Oval 10"/>
          <p:cNvSpPr>
            <a:spLocks noChangeArrowheads="1"/>
          </p:cNvSpPr>
          <p:nvPr/>
        </p:nvSpPr>
        <p:spPr bwMode="auto">
          <a:xfrm>
            <a:off x="4859338" y="2133600"/>
            <a:ext cx="1512887" cy="15113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ru-RU" altLang="ru-RU" sz="1600" b="1">
                <a:latin typeface="Georgia" pitchFamily="18" charset="0"/>
              </a:rPr>
              <a:t>портфолио </a:t>
            </a:r>
          </a:p>
          <a:p>
            <a:pPr algn="ctr" eaLnBrk="1" hangingPunct="1"/>
            <a:r>
              <a:rPr lang="ru-RU" altLang="ru-RU" sz="1600" b="1">
                <a:latin typeface="Georgia" pitchFamily="18" charset="0"/>
              </a:rPr>
              <a:t>выпускника</a:t>
            </a:r>
          </a:p>
        </p:txBody>
      </p:sp>
      <p:sp>
        <p:nvSpPr>
          <p:cNvPr id="15371" name="Oval 11"/>
          <p:cNvSpPr>
            <a:spLocks noChangeArrowheads="1"/>
          </p:cNvSpPr>
          <p:nvPr/>
        </p:nvSpPr>
        <p:spPr bwMode="auto">
          <a:xfrm>
            <a:off x="6084888" y="4868863"/>
            <a:ext cx="1584325" cy="1511300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ru-RU" altLang="ru-RU" sz="1600" b="1">
                <a:latin typeface="Georgia" pitchFamily="18" charset="0"/>
              </a:rPr>
              <a:t>портфолио </a:t>
            </a:r>
          </a:p>
          <a:p>
            <a:pPr algn="ctr" eaLnBrk="1" hangingPunct="1"/>
            <a:r>
              <a:rPr lang="ru-RU" altLang="ru-RU" sz="1600" b="1">
                <a:latin typeface="Georgia" pitchFamily="18" charset="0"/>
              </a:rPr>
              <a:t>специалиста</a:t>
            </a:r>
          </a:p>
        </p:txBody>
      </p:sp>
      <p:sp>
        <p:nvSpPr>
          <p:cNvPr id="15372" name="Text Box 12"/>
          <p:cNvSpPr txBox="1">
            <a:spLocks noChangeArrowheads="1"/>
          </p:cNvSpPr>
          <p:nvPr/>
        </p:nvSpPr>
        <p:spPr bwMode="auto">
          <a:xfrm>
            <a:off x="4932363" y="4292600"/>
            <a:ext cx="36004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sz="2400" b="1">
                <a:latin typeface="Georgia" pitchFamily="18" charset="0"/>
              </a:rPr>
              <a:t>Профессиональная</a:t>
            </a:r>
          </a:p>
          <a:p>
            <a:pPr eaLnBrk="1" hangingPunct="1"/>
            <a:r>
              <a:rPr lang="ru-RU" altLang="ru-RU" sz="2400" b="1">
                <a:latin typeface="Georgia" pitchFamily="18" charset="0"/>
              </a:rPr>
              <a:t>сфера</a:t>
            </a:r>
            <a:endParaRPr lang="ru-RU" altLang="ru-RU" sz="2400">
              <a:latin typeface="Georgia" pitchFamily="18" charset="0"/>
            </a:endParaRPr>
          </a:p>
        </p:txBody>
      </p:sp>
      <p:sp>
        <p:nvSpPr>
          <p:cNvPr id="15373" name="Text Box 13"/>
          <p:cNvSpPr txBox="1">
            <a:spLocks noChangeArrowheads="1"/>
          </p:cNvSpPr>
          <p:nvPr/>
        </p:nvSpPr>
        <p:spPr bwMode="auto">
          <a:xfrm>
            <a:off x="1476375" y="2852738"/>
            <a:ext cx="9366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ru-RU" altLang="ru-RU" sz="2400" b="1">
                <a:latin typeface="Georgia" pitchFamily="18" charset="0"/>
              </a:rPr>
              <a:t>ВУЗ</a:t>
            </a:r>
          </a:p>
        </p:txBody>
      </p:sp>
      <p:sp>
        <p:nvSpPr>
          <p:cNvPr id="15374" name="Oval 14"/>
          <p:cNvSpPr>
            <a:spLocks noChangeArrowheads="1"/>
          </p:cNvSpPr>
          <p:nvPr/>
        </p:nvSpPr>
        <p:spPr bwMode="auto">
          <a:xfrm>
            <a:off x="250825" y="3284538"/>
            <a:ext cx="1584325" cy="165735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ru-RU" altLang="ru-RU" sz="1600" b="1">
                <a:latin typeface="Georgia" pitchFamily="18" charset="0"/>
              </a:rPr>
              <a:t>портфолио </a:t>
            </a:r>
          </a:p>
          <a:p>
            <a:pPr algn="ctr" eaLnBrk="1" hangingPunct="1"/>
            <a:r>
              <a:rPr lang="ru-RU" altLang="ru-RU" sz="1600" b="1">
                <a:latin typeface="Georgia" pitchFamily="18" charset="0"/>
              </a:rPr>
              <a:t>абитуриента</a:t>
            </a:r>
          </a:p>
        </p:txBody>
      </p:sp>
      <p:sp>
        <p:nvSpPr>
          <p:cNvPr id="15375" name="Oval 15"/>
          <p:cNvSpPr>
            <a:spLocks noChangeArrowheads="1"/>
          </p:cNvSpPr>
          <p:nvPr/>
        </p:nvSpPr>
        <p:spPr bwMode="auto">
          <a:xfrm>
            <a:off x="1816100" y="4214813"/>
            <a:ext cx="1728788" cy="1800225"/>
          </a:xfrm>
          <a:prstGeom prst="ellipse">
            <a:avLst/>
          </a:prstGeom>
          <a:solidFill>
            <a:srgbClr val="99CCFF"/>
          </a:solidFill>
          <a:ln w="9525">
            <a:solidFill>
              <a:schemeClr val="accent2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ru-RU" altLang="ru-RU" sz="1600" b="1">
                <a:latin typeface="Georgia" pitchFamily="18" charset="0"/>
              </a:rPr>
              <a:t>студенческий </a:t>
            </a:r>
          </a:p>
          <a:p>
            <a:pPr algn="ctr" eaLnBrk="1" hangingPunct="1"/>
            <a:r>
              <a:rPr lang="ru-RU" altLang="ru-RU" sz="1600" b="1">
                <a:latin typeface="Georgia" pitchFamily="18" charset="0"/>
              </a:rPr>
              <a:t>портфолио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5"/>
          <p:cNvSpPr txBox="1">
            <a:spLocks noChangeArrowheads="1"/>
          </p:cNvSpPr>
          <p:nvPr/>
        </p:nvSpPr>
        <p:spPr bwMode="auto">
          <a:xfrm>
            <a:off x="755650" y="1916113"/>
            <a:ext cx="7345363" cy="4770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sz="3200" b="1">
                <a:latin typeface="Georgia" pitchFamily="18" charset="0"/>
              </a:rPr>
              <a:t>Портфолио – это эффективный педагогический инструмент, который глубоко интегрирован в современный образовательный контекст</a:t>
            </a:r>
            <a:r>
              <a:rPr lang="ru-RU" altLang="ru-RU" sz="3200">
                <a:latin typeface="Georgia" pitchFamily="18" charset="0"/>
              </a:rPr>
              <a:t> </a:t>
            </a:r>
            <a:r>
              <a:rPr lang="ru-RU" altLang="ru-RU" sz="3200" b="1">
                <a:latin typeface="Georgia" pitchFamily="18" charset="0"/>
              </a:rPr>
              <a:t> и может работать на различных этапах "пожизненного"  </a:t>
            </a:r>
            <a:r>
              <a:rPr lang="en-US" altLang="ru-RU" sz="3200" b="1">
                <a:latin typeface="Georgia" pitchFamily="18" charset="0"/>
              </a:rPr>
              <a:t> </a:t>
            </a:r>
            <a:r>
              <a:rPr lang="ru-RU" altLang="ru-RU" sz="3200" b="1">
                <a:latin typeface="Georgia" pitchFamily="18" charset="0"/>
              </a:rPr>
              <a:t>обучения.</a:t>
            </a:r>
          </a:p>
          <a:p>
            <a:pPr eaLnBrk="1" hangingPunct="1">
              <a:spcBef>
                <a:spcPct val="50000"/>
              </a:spcBef>
            </a:pPr>
            <a:endParaRPr lang="ru-RU" altLang="ru-RU" sz="3200">
              <a:latin typeface="Georgia" pitchFamily="18" charset="0"/>
            </a:endParaRPr>
          </a:p>
        </p:txBody>
      </p:sp>
      <p:sp>
        <p:nvSpPr>
          <p:cNvPr id="16387" name="Text Box 6"/>
          <p:cNvSpPr txBox="1">
            <a:spLocks noChangeArrowheads="1"/>
          </p:cNvSpPr>
          <p:nvPr/>
        </p:nvSpPr>
        <p:spPr bwMode="auto">
          <a:xfrm>
            <a:off x="539750" y="549275"/>
            <a:ext cx="33845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ru-RU" altLang="ru-RU" sz="3200">
                <a:latin typeface="Georgia" pitchFamily="18" charset="0"/>
              </a:rPr>
              <a:t>Общий вывод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Прямоугольник 1"/>
          <p:cNvSpPr>
            <a:spLocks noChangeArrowheads="1"/>
          </p:cNvSpPr>
          <p:nvPr/>
        </p:nvSpPr>
        <p:spPr bwMode="auto">
          <a:xfrm>
            <a:off x="971550" y="2060575"/>
            <a:ext cx="8569325" cy="2554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sz="3200" b="1"/>
              <a:t/>
            </a:r>
            <a:br>
              <a:rPr lang="ru-RU" sz="3200" b="1"/>
            </a:br>
            <a:r>
              <a:rPr lang="ru-RU" sz="3200"/>
              <a:t>652500 г.Ленинск-Кузнецкий, ул.Мациенко,2, помещение 1</a:t>
            </a:r>
            <a:br>
              <a:rPr lang="ru-RU" sz="3200"/>
            </a:br>
            <a:r>
              <a:rPr lang="ru-RU" sz="3200"/>
              <a:t>тел/факс: 8 (38456)3-42-25</a:t>
            </a:r>
            <a:r>
              <a:rPr lang="en-US" sz="3200"/>
              <a:t/>
            </a:r>
            <a:br>
              <a:rPr lang="en-US" sz="3200"/>
            </a:br>
            <a:r>
              <a:rPr lang="ru-RU" sz="3200"/>
              <a:t> </a:t>
            </a:r>
            <a:r>
              <a:rPr lang="en-US" sz="3200"/>
              <a:t>e-mail</a:t>
            </a:r>
            <a:r>
              <a:rPr lang="ru-RU" sz="3200"/>
              <a:t>:</a:t>
            </a:r>
            <a:r>
              <a:rPr lang="en-US" sz="3200"/>
              <a:t>centri@yandex.ru </a:t>
            </a:r>
            <a:endParaRPr lang="ru-RU" sz="3200"/>
          </a:p>
        </p:txBody>
      </p:sp>
      <p:sp>
        <p:nvSpPr>
          <p:cNvPr id="17411" name="Прямоугольник 2"/>
          <p:cNvSpPr>
            <a:spLocks noChangeArrowheads="1"/>
          </p:cNvSpPr>
          <p:nvPr/>
        </p:nvSpPr>
        <p:spPr bwMode="auto">
          <a:xfrm>
            <a:off x="755650" y="476250"/>
            <a:ext cx="8137525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sz="3200" b="1"/>
              <a:t>Приглашаем к сотрудничеству!</a:t>
            </a:r>
            <a:br>
              <a:rPr lang="ru-RU" sz="3200" b="1"/>
            </a:br>
            <a:endParaRPr lang="ru-RU" sz="32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rofile">
  <a:themeElements>
    <a:clrScheme name="Profile 9">
      <a:dk1>
        <a:srgbClr val="000000"/>
      </a:dk1>
      <a:lt1>
        <a:srgbClr val="FFFFFF"/>
      </a:lt1>
      <a:dk2>
        <a:srgbClr val="000000"/>
      </a:dk2>
      <a:lt2>
        <a:srgbClr val="DDDDDD"/>
      </a:lt2>
      <a:accent1>
        <a:srgbClr val="A3B2C1"/>
      </a:accent1>
      <a:accent2>
        <a:srgbClr val="CC0000"/>
      </a:accent2>
      <a:accent3>
        <a:srgbClr val="FFFFFF"/>
      </a:accent3>
      <a:accent4>
        <a:srgbClr val="000000"/>
      </a:accent4>
      <a:accent5>
        <a:srgbClr val="CED5DD"/>
      </a:accent5>
      <a:accent6>
        <a:srgbClr val="B90000"/>
      </a:accent6>
      <a:hlink>
        <a:srgbClr val="336699"/>
      </a:hlink>
      <a:folHlink>
        <a:srgbClr val="003366"/>
      </a:folHlink>
    </a:clrScheme>
    <a:fontScheme name="Profile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rofile 1">
        <a:dk1>
          <a:srgbClr val="A50021"/>
        </a:dk1>
        <a:lt1>
          <a:srgbClr val="FFFFFF"/>
        </a:lt1>
        <a:dk2>
          <a:srgbClr val="800000"/>
        </a:dk2>
        <a:lt2>
          <a:srgbClr val="FFFFFF"/>
        </a:lt2>
        <a:accent1>
          <a:srgbClr val="FF9900"/>
        </a:accent1>
        <a:accent2>
          <a:srgbClr val="FF33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E72D00"/>
        </a:accent6>
        <a:hlink>
          <a:srgbClr val="FFFFCC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e 2">
        <a:dk1>
          <a:srgbClr val="3C001E"/>
        </a:dk1>
        <a:lt1>
          <a:srgbClr val="FFFFFF"/>
        </a:lt1>
        <a:dk2>
          <a:srgbClr val="51072E"/>
        </a:dk2>
        <a:lt2>
          <a:srgbClr val="FFFFFF"/>
        </a:lt2>
        <a:accent1>
          <a:srgbClr val="89A38F"/>
        </a:accent1>
        <a:accent2>
          <a:srgbClr val="666699"/>
        </a:accent2>
        <a:accent3>
          <a:srgbClr val="B3AAAD"/>
        </a:accent3>
        <a:accent4>
          <a:srgbClr val="DADADA"/>
        </a:accent4>
        <a:accent5>
          <a:srgbClr val="C4CEC6"/>
        </a:accent5>
        <a:accent6>
          <a:srgbClr val="5C5C8A"/>
        </a:accent6>
        <a:hlink>
          <a:srgbClr val="80800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e 3">
        <a:dk1>
          <a:srgbClr val="333333"/>
        </a:dk1>
        <a:lt1>
          <a:srgbClr val="FFFFFF"/>
        </a:lt1>
        <a:dk2>
          <a:srgbClr val="000000"/>
        </a:dk2>
        <a:lt2>
          <a:srgbClr val="FFFFFF"/>
        </a:lt2>
        <a:accent1>
          <a:srgbClr val="3399FF"/>
        </a:accent1>
        <a:accent2>
          <a:srgbClr val="CC0000"/>
        </a:accent2>
        <a:accent3>
          <a:srgbClr val="AAAAAA"/>
        </a:accent3>
        <a:accent4>
          <a:srgbClr val="DADADA"/>
        </a:accent4>
        <a:accent5>
          <a:srgbClr val="ADCAFF"/>
        </a:accent5>
        <a:accent6>
          <a:srgbClr val="B90000"/>
        </a:accent6>
        <a:hlink>
          <a:srgbClr val="666699"/>
        </a:hlink>
        <a:folHlink>
          <a:srgbClr val="66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e 4">
        <a:dk1>
          <a:srgbClr val="4B3D1B"/>
        </a:dk1>
        <a:lt1>
          <a:srgbClr val="FFFFFF"/>
        </a:lt1>
        <a:dk2>
          <a:srgbClr val="330000"/>
        </a:dk2>
        <a:lt2>
          <a:srgbClr val="FFFFFF"/>
        </a:lt2>
        <a:accent1>
          <a:srgbClr val="CC9900"/>
        </a:accent1>
        <a:accent2>
          <a:srgbClr val="CC6600"/>
        </a:accent2>
        <a:accent3>
          <a:srgbClr val="ADAAAA"/>
        </a:accent3>
        <a:accent4>
          <a:srgbClr val="DADADA"/>
        </a:accent4>
        <a:accent5>
          <a:srgbClr val="E2CAAA"/>
        </a:accent5>
        <a:accent6>
          <a:srgbClr val="B95C00"/>
        </a:accent6>
        <a:hlink>
          <a:srgbClr val="6666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e 5">
        <a:dk1>
          <a:srgbClr val="006666"/>
        </a:dk1>
        <a:lt1>
          <a:srgbClr val="FFFFFF"/>
        </a:lt1>
        <a:dk2>
          <a:srgbClr val="003366"/>
        </a:dk2>
        <a:lt2>
          <a:srgbClr val="FFFFFF"/>
        </a:lt2>
        <a:accent1>
          <a:srgbClr val="0099CC"/>
        </a:accent1>
        <a:accent2>
          <a:srgbClr val="6666FF"/>
        </a:accent2>
        <a:accent3>
          <a:srgbClr val="AAADB8"/>
        </a:accent3>
        <a:accent4>
          <a:srgbClr val="DADADA"/>
        </a:accent4>
        <a:accent5>
          <a:srgbClr val="AACAE2"/>
        </a:accent5>
        <a:accent6>
          <a:srgbClr val="5C5CE7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e 6">
        <a:dk1>
          <a:srgbClr val="003366"/>
        </a:dk1>
        <a:lt1>
          <a:srgbClr val="FFFFFF"/>
        </a:lt1>
        <a:dk2>
          <a:srgbClr val="006666"/>
        </a:dk2>
        <a:lt2>
          <a:srgbClr val="FFFFFF"/>
        </a:lt2>
        <a:accent1>
          <a:srgbClr val="6699FF"/>
        </a:accent1>
        <a:accent2>
          <a:srgbClr val="00CCFF"/>
        </a:accent2>
        <a:accent3>
          <a:srgbClr val="AAB8B8"/>
        </a:accent3>
        <a:accent4>
          <a:srgbClr val="DADADA"/>
        </a:accent4>
        <a:accent5>
          <a:srgbClr val="B8CAFF"/>
        </a:accent5>
        <a:accent6>
          <a:srgbClr val="00B9E7"/>
        </a:accent6>
        <a:hlink>
          <a:srgbClr val="FFFFCC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e 7">
        <a:dk1>
          <a:srgbClr val="000000"/>
        </a:dk1>
        <a:lt1>
          <a:srgbClr val="619CB1"/>
        </a:lt1>
        <a:dk2>
          <a:srgbClr val="FFFFFF"/>
        </a:dk2>
        <a:lt2>
          <a:srgbClr val="4E899E"/>
        </a:lt2>
        <a:accent1>
          <a:srgbClr val="FFCC00"/>
        </a:accent1>
        <a:accent2>
          <a:srgbClr val="B6523E"/>
        </a:accent2>
        <a:accent3>
          <a:srgbClr val="B7CBD5"/>
        </a:accent3>
        <a:accent4>
          <a:srgbClr val="000000"/>
        </a:accent4>
        <a:accent5>
          <a:srgbClr val="FFE2AA"/>
        </a:accent5>
        <a:accent6>
          <a:srgbClr val="A54937"/>
        </a:accent6>
        <a:hlink>
          <a:srgbClr val="99CC00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file 8">
        <a:dk1>
          <a:srgbClr val="598600"/>
        </a:dk1>
        <a:lt1>
          <a:srgbClr val="FFFFFF"/>
        </a:lt1>
        <a:dk2>
          <a:srgbClr val="336600"/>
        </a:dk2>
        <a:lt2>
          <a:srgbClr val="FFFFFF"/>
        </a:lt2>
        <a:accent1>
          <a:srgbClr val="33CC33"/>
        </a:accent1>
        <a:accent2>
          <a:srgbClr val="99CC00"/>
        </a:accent2>
        <a:accent3>
          <a:srgbClr val="ADB8AA"/>
        </a:accent3>
        <a:accent4>
          <a:srgbClr val="DADADA"/>
        </a:accent4>
        <a:accent5>
          <a:srgbClr val="ADE2AD"/>
        </a:accent5>
        <a:accent6>
          <a:srgbClr val="8AB900"/>
        </a:accent6>
        <a:hlink>
          <a:srgbClr val="FFCC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e 9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A3B2C1"/>
        </a:accent1>
        <a:accent2>
          <a:srgbClr val="CC0000"/>
        </a:accent2>
        <a:accent3>
          <a:srgbClr val="FFFFFF"/>
        </a:accent3>
        <a:accent4>
          <a:srgbClr val="000000"/>
        </a:accent4>
        <a:accent5>
          <a:srgbClr val="CED5DD"/>
        </a:accent5>
        <a:accent6>
          <a:srgbClr val="B90000"/>
        </a:accent6>
        <a:hlink>
          <a:srgbClr val="336699"/>
        </a:hlink>
        <a:folHlink>
          <a:srgbClr val="00336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Profile</Template>
  <TotalTime>570</TotalTime>
  <Words>523</Words>
  <Application>Microsoft Office PowerPoint</Application>
  <PresentationFormat>Экран (4:3)</PresentationFormat>
  <Paragraphs>96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2" baseType="lpstr">
      <vt:lpstr>Verdana</vt:lpstr>
      <vt:lpstr>Arial</vt:lpstr>
      <vt:lpstr>Wingdings</vt:lpstr>
      <vt:lpstr>Calibri</vt:lpstr>
      <vt:lpstr>Times New Roman</vt:lpstr>
      <vt:lpstr>Georgia</vt:lpstr>
      <vt:lpstr>Profile</vt:lpstr>
      <vt:lpstr>Слайд 1</vt:lpstr>
      <vt:lpstr>АКТУАЛЬНОСТЬ</vt:lpstr>
      <vt:lpstr>НЕМНОГО ИСТОРИИ</vt:lpstr>
      <vt:lpstr>ПОРТФОЛИО </vt:lpstr>
      <vt:lpstr>ЗАДАЧИ ПОРТФОЛИО</vt:lpstr>
      <vt:lpstr>ЗАДАЧИ ПОРТФОЛИО</vt:lpstr>
      <vt:lpstr>ТИПЫ ПОРТФОЛИО</vt:lpstr>
      <vt:lpstr>Слайд 8</vt:lpstr>
      <vt:lpstr>ПОРТФОЛИО РАБОТ Собрание творческих и проектных работ ученика, описание основных форм и направлений его учебной и творческой активности.</vt:lpstr>
      <vt:lpstr>ПОРТФОЛИО ОТЗЫВОВ Характеристики отношения школьника к различным видам деятельности, представленные учителями, родителями и др., а также письменный анализ отношения самого школьника к своей деятельности и ее результатам</vt:lpstr>
      <vt:lpstr>СТРУКТУРА ПОРТФОЛИО  МБОУ ООШ № 73 </vt:lpstr>
      <vt:lpstr>Слайд 12</vt:lpstr>
      <vt:lpstr>Слайд 13</vt:lpstr>
      <vt:lpstr>Слайд 14</vt:lpstr>
      <vt:lpstr>Слайд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Портфолио 10-11</dc:title>
  <dc:creator>Tatyana</dc:creator>
  <cp:lastModifiedBy>galex</cp:lastModifiedBy>
  <cp:revision>50</cp:revision>
  <dcterms:created xsi:type="dcterms:W3CDTF">2004-09-20T07:28:54Z</dcterms:created>
  <dcterms:modified xsi:type="dcterms:W3CDTF">2017-03-24T06:58:55Z</dcterms:modified>
</cp:coreProperties>
</file>